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85" r:id="rId3"/>
    <p:sldId id="258" r:id="rId4"/>
    <p:sldId id="259" r:id="rId5"/>
    <p:sldId id="294" r:id="rId6"/>
    <p:sldId id="260" r:id="rId7"/>
    <p:sldId id="291" r:id="rId8"/>
    <p:sldId id="287" r:id="rId9"/>
    <p:sldId id="288" r:id="rId10"/>
    <p:sldId id="261" r:id="rId11"/>
    <p:sldId id="263" r:id="rId12"/>
    <p:sldId id="264" r:id="rId13"/>
    <p:sldId id="270" r:id="rId14"/>
    <p:sldId id="293" r:id="rId15"/>
    <p:sldId id="308" r:id="rId16"/>
    <p:sldId id="316" r:id="rId17"/>
    <p:sldId id="315" r:id="rId18"/>
    <p:sldId id="309" r:id="rId19"/>
    <p:sldId id="310" r:id="rId20"/>
    <p:sldId id="311" r:id="rId21"/>
    <p:sldId id="314" r:id="rId22"/>
    <p:sldId id="317" r:id="rId23"/>
    <p:sldId id="312" r:id="rId24"/>
    <p:sldId id="295" r:id="rId25"/>
    <p:sldId id="271" r:id="rId26"/>
    <p:sldId id="296" r:id="rId27"/>
    <p:sldId id="272" r:id="rId28"/>
    <p:sldId id="273" r:id="rId29"/>
    <p:sldId id="304" r:id="rId30"/>
    <p:sldId id="306" r:id="rId31"/>
    <p:sldId id="305" r:id="rId32"/>
    <p:sldId id="277" r:id="rId33"/>
    <p:sldId id="307" r:id="rId34"/>
    <p:sldId id="276" r:id="rId35"/>
    <p:sldId id="274" r:id="rId3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D5BB7-4D89-4439-A3D6-E974FED5502A}" type="datetimeFigureOut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08DB3-E4F9-4F06-BAA5-57EF1F049EB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3664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571D-8EA8-4F15-A943-A1B26DEF9213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67157-DA66-4572-B913-599ED7397FA7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2045-52B0-4A62-B2BB-CCCE242FF840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19EF-1DAC-45A6-8557-46C9D22244E3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92E4-EE83-4AB0-8F5A-0B92064CFA12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B1D3-9165-4C5D-A749-07231D3370B7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46C4-4BA6-460F-B3AD-8C1E509A0076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C5514-2B75-47C6-9B4F-97143D7BB2C3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06AB-DB81-4AE0-A875-DE16032F0375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D510-6AB8-46F2-84D9-17F5A9BFC4DF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0587-66A7-4E40-96D7-0DBE2A9F8552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34BF2-BE2B-40F0-AC3F-8EA20A328096}" type="datetime1">
              <a:rPr lang="hu-HU" smtClean="0"/>
              <a:pPr/>
              <a:t>2015.04.13.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BDDA3-05AD-4249-B234-AFD5274C59A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légnemű anyagokat szállító gépek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564904"/>
            <a:ext cx="8219256" cy="2620888"/>
          </a:xfrm>
        </p:spPr>
        <p:txBody>
          <a:bodyPr/>
          <a:lstStyle/>
          <a:p>
            <a:pPr marL="0" indent="0" algn="ctr">
              <a:buNone/>
            </a:pPr>
            <a:r>
              <a:rPr lang="hu-HU" dirty="0"/>
              <a:t>A légnemű anyagok szállítását, illetve nyomásának növelését végző légszállító gépekre is az energiaátalakítás a jellemző, ugyanis mechanikai munkavégzés révén érik el a légnemű anyagok energiájának növelését.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A légszállító gépek felosztása rendeltetés és </a:t>
            </a:r>
            <a:br>
              <a:rPr lang="hu-HU" sz="3600" dirty="0" smtClean="0"/>
            </a:br>
            <a:r>
              <a:rPr lang="hu-HU" sz="3600" dirty="0" smtClean="0"/>
              <a:t>szerkezeti kialakítás szerint 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780928"/>
            <a:ext cx="8219256" cy="1612776"/>
          </a:xfrm>
        </p:spPr>
        <p:txBody>
          <a:bodyPr/>
          <a:lstStyle/>
          <a:p>
            <a:pPr algn="ctr">
              <a:buNone/>
            </a:pPr>
            <a:r>
              <a:rPr lang="hu-HU" dirty="0" smtClean="0"/>
              <a:t>Az ipari üzemekben használatos légszállító gépeket többféle szempont szerint lehet osztályozni:</a:t>
            </a:r>
          </a:p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</p:spPr>
        <p:txBody>
          <a:bodyPr>
            <a:noAutofit/>
          </a:bodyPr>
          <a:lstStyle/>
          <a:p>
            <a:r>
              <a:rPr lang="hu-HU" sz="3600" dirty="0"/>
              <a:t>A légszállító gépek felosztása </a:t>
            </a:r>
            <a:r>
              <a:rPr lang="hu-HU" sz="3600" dirty="0" smtClean="0"/>
              <a:t>rendeltetés és </a:t>
            </a:r>
            <a:r>
              <a:rPr lang="hu-HU" sz="3600" dirty="0"/>
              <a:t/>
            </a:r>
            <a:br>
              <a:rPr lang="hu-HU" sz="3600" dirty="0"/>
            </a:br>
            <a:r>
              <a:rPr lang="hu-HU" sz="3600" dirty="0"/>
              <a:t>szerkezeti kialakítás szerint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8497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49288"/>
            <a:ext cx="8964488" cy="3915816"/>
          </a:xfrm>
        </p:spPr>
        <p:txBody>
          <a:bodyPr anchor="ctr" anchorCtr="0"/>
          <a:lstStyle/>
          <a:p>
            <a:pPr marL="0" indent="0" algn="ctr">
              <a:buNone/>
            </a:pPr>
            <a:r>
              <a:rPr lang="hu-HU" dirty="0"/>
              <a:t>A légszállító gépek feloszthatók az ún. </a:t>
            </a:r>
            <a:r>
              <a:rPr lang="hu-HU" b="1" dirty="0"/>
              <a:t>sűrítési fok, </a:t>
            </a:r>
            <a:r>
              <a:rPr lang="hu-HU" dirty="0" smtClean="0"/>
              <a:t>azaz végnyomás (p2) </a:t>
            </a:r>
            <a:r>
              <a:rPr lang="hu-HU" dirty="0"/>
              <a:t>és </a:t>
            </a:r>
            <a:r>
              <a:rPr lang="hu-HU" dirty="0" smtClean="0"/>
              <a:t>kezdőnyomás (p1) </a:t>
            </a:r>
            <a:r>
              <a:rPr lang="hu-HU" dirty="0"/>
              <a:t>hányadosaként </a:t>
            </a:r>
            <a:r>
              <a:rPr lang="hu-HU" dirty="0" smtClean="0"/>
              <a:t>is: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Légszállító gépek sűrítési foka</a:t>
            </a:r>
            <a:endParaRPr lang="hu-HU" sz="3600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971600" y="3429000"/>
          <a:ext cx="7200800" cy="2736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3600400"/>
              </a:tblGrid>
              <a:tr h="54726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Gép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Kompressziós</a:t>
                      </a:r>
                      <a:r>
                        <a:rPr lang="hu-HU" sz="2400" baseline="0" dirty="0" smtClean="0"/>
                        <a:t> fok</a:t>
                      </a:r>
                      <a:endParaRPr lang="hu-HU" sz="2400" dirty="0"/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Ventilátorok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p</a:t>
                      </a:r>
                      <a:r>
                        <a:rPr lang="hu-HU" sz="2400" baseline="-25000" dirty="0" smtClean="0"/>
                        <a:t>2</a:t>
                      </a:r>
                      <a:r>
                        <a:rPr lang="hu-HU" sz="2400" dirty="0" smtClean="0"/>
                        <a:t>/p</a:t>
                      </a:r>
                      <a:r>
                        <a:rPr lang="hu-HU" sz="2400" baseline="-25000" dirty="0" smtClean="0"/>
                        <a:t>1 </a:t>
                      </a:r>
                      <a:r>
                        <a:rPr lang="hu-HU" sz="2400" dirty="0" smtClean="0"/>
                        <a:t>= 1;</a:t>
                      </a:r>
                      <a:r>
                        <a:rPr lang="hu-HU" sz="2400" baseline="0" dirty="0" smtClean="0"/>
                        <a:t> </a:t>
                      </a:r>
                      <a:r>
                        <a:rPr lang="hu-HU" sz="2400" dirty="0" smtClean="0"/>
                        <a:t>…;</a:t>
                      </a:r>
                      <a:r>
                        <a:rPr lang="hu-HU" sz="2400" baseline="0" dirty="0" smtClean="0"/>
                        <a:t> </a:t>
                      </a:r>
                      <a:r>
                        <a:rPr lang="hu-HU" sz="2400" dirty="0" err="1" smtClean="0"/>
                        <a:t>1</a:t>
                      </a:r>
                      <a:r>
                        <a:rPr lang="hu-HU" sz="2400" dirty="0" smtClean="0"/>
                        <a:t>,</a:t>
                      </a:r>
                      <a:r>
                        <a:rPr lang="hu-HU" sz="2400" dirty="0" err="1" smtClean="0"/>
                        <a:t>1</a:t>
                      </a:r>
                      <a:endParaRPr lang="hu-HU" sz="2400" dirty="0"/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Fúvók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p</a:t>
                      </a:r>
                      <a:r>
                        <a:rPr lang="hu-HU" sz="2400" baseline="-25000" dirty="0" smtClean="0"/>
                        <a:t>2</a:t>
                      </a:r>
                      <a:r>
                        <a:rPr lang="hu-HU" sz="2400" dirty="0" smtClean="0"/>
                        <a:t>/p</a:t>
                      </a:r>
                      <a:r>
                        <a:rPr lang="hu-HU" sz="2400" baseline="-25000" dirty="0" smtClean="0"/>
                        <a:t>1 </a:t>
                      </a:r>
                      <a:r>
                        <a:rPr lang="hu-HU" sz="2400" dirty="0" smtClean="0"/>
                        <a:t>= 1,</a:t>
                      </a:r>
                      <a:r>
                        <a:rPr lang="hu-HU" sz="2400" dirty="0" err="1" smtClean="0"/>
                        <a:t>1</a:t>
                      </a:r>
                      <a:r>
                        <a:rPr lang="hu-HU" sz="2400" dirty="0" smtClean="0"/>
                        <a:t>;</a:t>
                      </a:r>
                      <a:r>
                        <a:rPr lang="hu-HU" sz="2400" baseline="0" dirty="0" smtClean="0"/>
                        <a:t> </a:t>
                      </a:r>
                      <a:r>
                        <a:rPr lang="hu-HU" sz="2400" dirty="0" smtClean="0"/>
                        <a:t>…;</a:t>
                      </a:r>
                      <a:r>
                        <a:rPr lang="hu-HU" sz="2400" baseline="0" dirty="0" smtClean="0"/>
                        <a:t> 2</a:t>
                      </a:r>
                      <a:endParaRPr lang="hu-HU" sz="2400" dirty="0" smtClean="0"/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Kompresszorok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p</a:t>
                      </a:r>
                      <a:r>
                        <a:rPr lang="hu-HU" sz="2400" baseline="-25000" dirty="0" smtClean="0"/>
                        <a:t>2</a:t>
                      </a:r>
                      <a:r>
                        <a:rPr lang="hu-HU" sz="2400" dirty="0" smtClean="0"/>
                        <a:t>/p</a:t>
                      </a:r>
                      <a:r>
                        <a:rPr lang="hu-HU" sz="2400" baseline="-25000" dirty="0" smtClean="0"/>
                        <a:t>1 </a:t>
                      </a:r>
                      <a:r>
                        <a:rPr lang="hu-HU" sz="2400" dirty="0" smtClean="0"/>
                        <a:t>= 2;</a:t>
                      </a:r>
                      <a:r>
                        <a:rPr lang="hu-HU" sz="2400" baseline="0" dirty="0" smtClean="0"/>
                        <a:t> </a:t>
                      </a:r>
                      <a:r>
                        <a:rPr lang="hu-HU" sz="2400" dirty="0" smtClean="0"/>
                        <a:t>…;</a:t>
                      </a:r>
                      <a:r>
                        <a:rPr lang="hu-HU" sz="2400" baseline="0" dirty="0" smtClean="0"/>
                        <a:t> </a:t>
                      </a:r>
                      <a:r>
                        <a:rPr lang="hu-HU" sz="2400" dirty="0" smtClean="0"/>
                        <a:t>1000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Vákuumszivattyúk</a:t>
                      </a:r>
                      <a:endParaRPr lang="hu-H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/>
                        <a:t>p</a:t>
                      </a:r>
                      <a:r>
                        <a:rPr lang="hu-HU" sz="2400" baseline="-25000" dirty="0" smtClean="0"/>
                        <a:t>2</a:t>
                      </a:r>
                      <a:r>
                        <a:rPr lang="hu-HU" sz="2400" dirty="0" smtClean="0"/>
                        <a:t>/p</a:t>
                      </a:r>
                      <a:r>
                        <a:rPr lang="hu-HU" sz="2400" baseline="-25000" dirty="0" smtClean="0"/>
                        <a:t>1 </a:t>
                      </a:r>
                      <a:r>
                        <a:rPr lang="hu-HU" sz="2400" baseline="0" dirty="0" smtClean="0"/>
                        <a:t>&lt;</a:t>
                      </a:r>
                      <a:r>
                        <a:rPr lang="hu-HU" sz="2400" dirty="0" smtClean="0"/>
                        <a:t> 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872208"/>
          </a:xfrm>
        </p:spPr>
        <p:txBody>
          <a:bodyPr>
            <a:normAutofit/>
          </a:bodyPr>
          <a:lstStyle/>
          <a:p>
            <a:r>
              <a:rPr lang="hu-HU" dirty="0" smtClean="0"/>
              <a:t>Kompresszorok</a:t>
            </a:r>
            <a:r>
              <a:rPr lang="hu-HU" b="1" dirty="0" smtClean="0"/>
              <a:t/>
            </a:r>
            <a:br>
              <a:rPr lang="hu-HU" b="1" dirty="0" smtClean="0"/>
            </a:br>
            <a:endParaRPr lang="hu-HU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Debreceni Egyetem Műszaki Kar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Dugattyús </a:t>
            </a:r>
            <a:r>
              <a:rPr lang="hu-HU" dirty="0"/>
              <a:t>kompresszorok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>
            <a:normAutofit fontScale="92500" lnSpcReduction="10000"/>
          </a:bodyPr>
          <a:lstStyle/>
          <a:p>
            <a:pPr marL="0" indent="0" algn="just"/>
            <a:r>
              <a:rPr lang="hu-HU" dirty="0"/>
              <a:t>A dugattyús kompresszorokat elterjedten használják az ipartelepek ún. kompresszor házaiban, ahol az egész üzem számára szükséges sűrített levegőt állítják elő. </a:t>
            </a:r>
          </a:p>
          <a:p>
            <a:pPr marL="0" indent="0" algn="just"/>
            <a:r>
              <a:rPr lang="hu-HU" dirty="0"/>
              <a:t>A dugattyús kompresszor működési elve alapvetően azonos a dugattyús szivattyúéval, és szerkezetük is eléggé hasonló. </a:t>
            </a:r>
            <a:endParaRPr lang="hu-HU" dirty="0" smtClean="0"/>
          </a:p>
          <a:p>
            <a:pPr marL="0" indent="0" algn="just"/>
            <a:r>
              <a:rPr lang="hu-HU" dirty="0" smtClean="0"/>
              <a:t>Működésükben </a:t>
            </a:r>
            <a:r>
              <a:rPr lang="hu-HU" dirty="0"/>
              <a:t>az a különbség, hogy a kompresszorban a gáz térfogata változik, összenyomódik, és eközben hőmérséklete növekszik, ezért gondoskodni kell a keletkező hőmennyiség elvezetéséről. </a:t>
            </a:r>
            <a:endParaRPr lang="hu-HU" dirty="0" smtClean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Dugattyús kompresszorok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/>
            <a:r>
              <a:rPr lang="hu-HU" dirty="0" smtClean="0"/>
              <a:t>A gázok sűrűsége sokkal kisebb, mint a folyadéké, ezért a szelepek és tömítések kivitele is eltérő. </a:t>
            </a:r>
          </a:p>
          <a:p>
            <a:pPr marL="0" indent="0" algn="just"/>
            <a:r>
              <a:rPr lang="hu-HU" dirty="0" smtClean="0"/>
              <a:t>A hő elvonására víz- vagy léghűtést alkalmaznak. </a:t>
            </a:r>
          </a:p>
          <a:p>
            <a:pPr marL="0" indent="0" algn="just"/>
            <a:r>
              <a:rPr lang="hu-HU" dirty="0" smtClean="0"/>
              <a:t>A dugattyús kompresszorok lehetnek egy- vagy többhengeresek. A sűrítési fokozatok száma is lehet egy vagy több. Nyomásuk szerint lehetnek kisnyomású (0,2…0,8 </a:t>
            </a:r>
            <a:r>
              <a:rPr lang="hu-HU" dirty="0" err="1" smtClean="0"/>
              <a:t>MPa</a:t>
            </a:r>
            <a:r>
              <a:rPr lang="hu-HU" dirty="0" smtClean="0"/>
              <a:t>), középnyomású (0,8…2 </a:t>
            </a:r>
            <a:r>
              <a:rPr lang="hu-HU" dirty="0" err="1" smtClean="0"/>
              <a:t>MPa</a:t>
            </a:r>
            <a:r>
              <a:rPr lang="hu-HU" dirty="0" smtClean="0"/>
              <a:t>) és nagynyomású (2…100 </a:t>
            </a:r>
            <a:r>
              <a:rPr lang="hu-HU" dirty="0" err="1" smtClean="0"/>
              <a:t>MPa</a:t>
            </a:r>
            <a:r>
              <a:rPr lang="hu-HU" dirty="0" smtClean="0"/>
              <a:t>) kompresszorok.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Kompresszorok levegő-előkészítő egységei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328592"/>
          </a:xfrm>
        </p:spPr>
        <p:txBody>
          <a:bodyPr>
            <a:normAutofit fontScale="92500"/>
          </a:bodyPr>
          <a:lstStyle/>
          <a:p>
            <a:r>
              <a:rPr lang="hu-HU" dirty="0" smtClean="0"/>
              <a:t>A </a:t>
            </a:r>
            <a:r>
              <a:rPr lang="hu-HU" b="1" dirty="0" smtClean="0"/>
              <a:t>kondenzvíz </a:t>
            </a:r>
            <a:r>
              <a:rPr lang="hu-HU" dirty="0" smtClean="0"/>
              <a:t>durva</a:t>
            </a:r>
            <a:r>
              <a:rPr lang="hu-HU" b="1" dirty="0" smtClean="0"/>
              <a:t> leválasztását</a:t>
            </a:r>
            <a:r>
              <a:rPr lang="hu-HU" dirty="0" smtClean="0"/>
              <a:t> általában az utóhűtőt követően végzik, míg a finomleválasztást és szűrést, valamint a sűrített levegő utókezelését közvetlenül a felhasználási hely előtt oldják meg.</a:t>
            </a:r>
          </a:p>
          <a:p>
            <a:r>
              <a:rPr lang="hu-HU" dirty="0" smtClean="0"/>
              <a:t>Fokozott figyelmet kell fordítani a </a:t>
            </a:r>
            <a:r>
              <a:rPr lang="hu-HU" b="1" dirty="0" smtClean="0"/>
              <a:t>levegő nedvességtartalmá</a:t>
            </a:r>
            <a:r>
              <a:rPr lang="hu-HU" dirty="0" smtClean="0"/>
              <a:t>ra. Víz (nedvesség) a kompresszor által beszívott levegővel kerül a léghálózatba. </a:t>
            </a:r>
          </a:p>
          <a:p>
            <a:r>
              <a:rPr lang="hu-HU" dirty="0" smtClean="0"/>
              <a:t>A levegő nedvességtartalma függ annak relatív páratartalmától, melyet a hőmérséklet és az időjárási helyzet befolyásol.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Kompresszorok levegő-előkészítő egységei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Az </a:t>
            </a:r>
            <a:r>
              <a:rPr lang="hu-HU" b="1" dirty="0" smtClean="0"/>
              <a:t>abszolút páratartalom az 1 m3 levegőben lévő víz mennyiségét adja meg.</a:t>
            </a:r>
          </a:p>
          <a:p>
            <a:r>
              <a:rPr lang="hu-HU" dirty="0" smtClean="0"/>
              <a:t>A </a:t>
            </a:r>
            <a:r>
              <a:rPr lang="hu-HU" b="1" dirty="0" smtClean="0"/>
              <a:t>telítettségi érték az a legnagyobb vízmennyiség, amelyet 1 m3 levegő az adott hőmérsékleten képes felvenni.</a:t>
            </a:r>
          </a:p>
          <a:p>
            <a:r>
              <a:rPr lang="hu-HU" dirty="0" smtClean="0"/>
              <a:t>A levegő telítettségi értékét a hőmérséklet függvényében a “Harmatpont Görbe” szemlélteti.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Egyfokozatú dugattyús kompresszor</a:t>
            </a:r>
          </a:p>
        </p:txBody>
      </p:sp>
      <p:pic>
        <p:nvPicPr>
          <p:cNvPr id="4" name="Kép 3" descr="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9144000" cy="4392488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79512" y="5445224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/>
              <a:t>1- forgattyús hajtómű; 2- henger; 3- dugattyú; 4- szívócsonk; </a:t>
            </a:r>
          </a:p>
          <a:p>
            <a:r>
              <a:rPr lang="hu-HU" sz="2800" dirty="0"/>
              <a:t>5- nyomócsonk; 6- szívószelep; 7- nyomószelep; 8- hűtővíz 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5040560"/>
          </a:xfrm>
        </p:spPr>
        <p:txBody>
          <a:bodyPr>
            <a:normAutofit fontScale="92500" lnSpcReduction="20000"/>
          </a:bodyPr>
          <a:lstStyle/>
          <a:p>
            <a:pPr marL="0" indent="0" algn="just"/>
            <a:r>
              <a:rPr lang="hu-HU" dirty="0"/>
              <a:t>A </a:t>
            </a:r>
            <a:r>
              <a:rPr lang="hu-HU" dirty="0" smtClean="0"/>
              <a:t>hengert </a:t>
            </a:r>
            <a:r>
              <a:rPr lang="hu-HU" dirty="0"/>
              <a:t>hűtővízköpeny veszi körül, hogy kompresszió közben túlmelegedés ne lépjen fel. </a:t>
            </a:r>
            <a:endParaRPr lang="hu-HU" dirty="0" smtClean="0"/>
          </a:p>
          <a:p>
            <a:pPr marL="0" indent="0" algn="just"/>
            <a:r>
              <a:rPr lang="hu-HU" dirty="0" smtClean="0"/>
              <a:t>A </a:t>
            </a:r>
            <a:r>
              <a:rPr lang="hu-HU" dirty="0"/>
              <a:t>kompresszió alkalmával nem engedhető meg 160…180°C-nál nagyobb hőmérséklet, mert a hengerben az olajgőz felrobbanna. </a:t>
            </a:r>
            <a:endParaRPr lang="hu-HU" dirty="0" smtClean="0"/>
          </a:p>
          <a:p>
            <a:pPr marL="0" indent="0" algn="just"/>
            <a:r>
              <a:rPr lang="hu-HU" dirty="0" smtClean="0"/>
              <a:t>A </a:t>
            </a:r>
            <a:r>
              <a:rPr lang="hu-HU" dirty="0"/>
              <a:t>dugattyús kompresszor szelepei rugóterhelésű szelepek. A rugók előfeszítettek, hogy a megfelelő szívó- és kompresszió-nyomáskor nyíljanak</a:t>
            </a:r>
            <a:r>
              <a:rPr lang="hu-HU" dirty="0" smtClean="0"/>
              <a:t>. </a:t>
            </a:r>
          </a:p>
          <a:p>
            <a:pPr marL="0" indent="0" algn="just"/>
            <a:r>
              <a:rPr lang="hu-HU" dirty="0" smtClean="0"/>
              <a:t>Arra </a:t>
            </a:r>
            <a:r>
              <a:rPr lang="hu-HU" dirty="0"/>
              <a:t>kell törekedni, hogy az 1-2 hiperbola az eszményi adiabatikus expanziót minél jobban megközelítse, mert annál jobb a kompresszor ún. </a:t>
            </a:r>
            <a:r>
              <a:rPr lang="hu-HU" b="1" dirty="0" smtClean="0"/>
              <a:t>töltésfoka</a:t>
            </a:r>
            <a:r>
              <a:rPr lang="hu-HU" b="1" dirty="0"/>
              <a:t>: </a:t>
            </a:r>
            <a:endParaRPr lang="hu-HU" b="1" dirty="0" smtClean="0"/>
          </a:p>
          <a:p>
            <a:pPr marL="0" indent="0" algn="just">
              <a:buNone/>
            </a:pPr>
            <a:endParaRPr lang="hu-H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779912" y="5661248"/>
          <a:ext cx="137274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583920" imgH="431640" progId="Equation.3">
                  <p:embed/>
                </p:oleObj>
              </mc:Choice>
              <mc:Fallback>
                <p:oleObj name="Equation" r:id="rId3" imgW="5839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661248"/>
                        <a:ext cx="1372748" cy="1008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Dugattyús kompresszorok hűtése és töltésfoka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32859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Aft>
                <a:spcPts val="600"/>
              </a:spcAft>
            </a:pPr>
            <a:r>
              <a:rPr lang="hu-HU" dirty="0"/>
              <a:t>Az </a:t>
            </a:r>
            <a:r>
              <a:rPr lang="hu-HU" dirty="0" err="1"/>
              <a:t>adiabatát</a:t>
            </a:r>
            <a:r>
              <a:rPr lang="hu-HU" dirty="0"/>
              <a:t> akkor lehet jól megkülönböztetni, ha a forgattyús hajtómű forgattyúsugár és hajtókar hányadosa nagy, mivel ezzel lehet elérni a </a:t>
            </a:r>
            <a:r>
              <a:rPr lang="hu-HU" b="1" dirty="0"/>
              <a:t>forgattyús hajtómű </a:t>
            </a:r>
            <a:r>
              <a:rPr lang="hu-HU" dirty="0"/>
              <a:t>indulásakor fellépő nagy </a:t>
            </a:r>
            <a:r>
              <a:rPr lang="hu-HU" b="1" dirty="0"/>
              <a:t>gyorsulás</a:t>
            </a:r>
            <a:r>
              <a:rPr lang="hu-HU" dirty="0"/>
              <a:t>t</a:t>
            </a:r>
            <a:r>
              <a:rPr lang="hu-HU" dirty="0" smtClean="0"/>
              <a:t>. </a:t>
            </a:r>
          </a:p>
          <a:p>
            <a:pPr marL="0" indent="0" algn="just">
              <a:spcAft>
                <a:spcPts val="600"/>
              </a:spcAft>
            </a:pPr>
            <a:r>
              <a:rPr lang="hu-HU" dirty="0" smtClean="0"/>
              <a:t>Megállapítható, hogy </a:t>
            </a:r>
            <a:r>
              <a:rPr lang="hu-HU" dirty="0"/>
              <a:t>a valóban beszívott hasznos térfogat mennyivel csökkent, azaz mennyivel rosszabb a </a:t>
            </a:r>
            <a:r>
              <a:rPr lang="hu-HU" b="1" dirty="0"/>
              <a:t>töltésfok</a:t>
            </a:r>
            <a:r>
              <a:rPr lang="hu-HU" dirty="0"/>
              <a:t>. </a:t>
            </a:r>
          </a:p>
          <a:p>
            <a:pPr marL="0" indent="0" algn="just">
              <a:spcAft>
                <a:spcPts val="600"/>
              </a:spcAft>
            </a:pPr>
            <a:r>
              <a:rPr lang="hu-HU" dirty="0"/>
              <a:t>Arra kell törekedni, hogy a kompresszió inkább az </a:t>
            </a:r>
            <a:r>
              <a:rPr lang="hu-HU" b="1" dirty="0"/>
              <a:t>eszményi izotermikus állapotváltozás</a:t>
            </a:r>
            <a:r>
              <a:rPr lang="hu-HU" dirty="0"/>
              <a:t>t közelítse meg, mert akkor kisebb </a:t>
            </a:r>
            <a:r>
              <a:rPr lang="hu-HU" dirty="0" smtClean="0"/>
              <a:t>a </a:t>
            </a:r>
            <a:r>
              <a:rPr lang="hu-HU" dirty="0" err="1" smtClean="0"/>
              <a:t>W</a:t>
            </a:r>
            <a:r>
              <a:rPr lang="hu-HU" baseline="-25000" dirty="0" err="1" smtClean="0"/>
              <a:t>i</a:t>
            </a:r>
            <a:r>
              <a:rPr lang="hu-HU" dirty="0" smtClean="0"/>
              <a:t> </a:t>
            </a:r>
            <a:r>
              <a:rPr lang="hu-HU" dirty="0"/>
              <a:t>indikált munkaterület. </a:t>
            </a:r>
            <a:endParaRPr lang="hu-HU" dirty="0" smtClean="0"/>
          </a:p>
          <a:p>
            <a:pPr marL="0" indent="0" algn="just">
              <a:spcAft>
                <a:spcPts val="600"/>
              </a:spcAft>
            </a:pPr>
            <a:r>
              <a:rPr lang="hu-HU" dirty="0" smtClean="0"/>
              <a:t>A </a:t>
            </a:r>
            <a:r>
              <a:rPr lang="hu-HU" dirty="0"/>
              <a:t>szaggatott berajzolt 3-4’ hiperbola azt mutatja, hogy mennyivel több munka kell a kompresszor hajtásához, ha melegszik a henger, azaz adiabatikus az állapotváltozás.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Dugattyús kompresszorok töltésfokát befolyásoló tényezők és az indikált munka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72816"/>
            <a:ext cx="8424936" cy="4104456"/>
          </a:xfrm>
        </p:spPr>
        <p:txBody>
          <a:bodyPr>
            <a:normAutofit/>
          </a:bodyPr>
          <a:lstStyle/>
          <a:p>
            <a:pPr marL="0" indent="0" algn="just"/>
            <a:r>
              <a:rPr lang="hu-HU" sz="2400" dirty="0" smtClean="0"/>
              <a:t> A </a:t>
            </a:r>
            <a:r>
              <a:rPr lang="hu-HU" sz="2400" dirty="0"/>
              <a:t>többhengeres kompresszor előnye, hogy nagy fordulatszáma miatt közvetlenül hajtható nagy percenkénti fordulatszámú, olcsó villamos motorral. </a:t>
            </a:r>
            <a:endParaRPr lang="hu-HU" sz="2400" dirty="0" smtClean="0"/>
          </a:p>
          <a:p>
            <a:pPr marL="0" indent="0" algn="just"/>
            <a:r>
              <a:rPr lang="hu-HU" sz="2400" dirty="0" smtClean="0"/>
              <a:t> További </a:t>
            </a:r>
            <a:r>
              <a:rPr lang="hu-HU" sz="2400" dirty="0"/>
              <a:t>előnye a tehetetlenségi erők nagyobb mértékű kiegyensúlyozottsága. </a:t>
            </a:r>
            <a:endParaRPr lang="hu-HU" sz="2400" dirty="0" smtClean="0"/>
          </a:p>
          <a:p>
            <a:pPr marL="0" indent="0" algn="just"/>
            <a:r>
              <a:rPr lang="hu-HU" sz="2400" dirty="0" smtClean="0"/>
              <a:t> Jóval </a:t>
            </a:r>
            <a:r>
              <a:rPr lang="hu-HU" sz="2400" dirty="0"/>
              <a:t>kisebb lehet egyrészt a gépalap, másrészt a nagyobb sebességgel és a forgatónyomaték kisebb ingadozásával forgó lendítőkerék tömege. </a:t>
            </a:r>
            <a:endParaRPr lang="hu-HU" sz="2400" dirty="0" smtClean="0"/>
          </a:p>
          <a:p>
            <a:pPr marL="0" indent="0" algn="just"/>
            <a:r>
              <a:rPr lang="hu-HU" sz="2400" dirty="0" smtClean="0"/>
              <a:t> Minél </a:t>
            </a:r>
            <a:r>
              <a:rPr lang="hu-HU" sz="2400" dirty="0"/>
              <a:t>nagyobb a hengerek száma, annál kisebb ez az ingadozás.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Többhengeres dugattyús kompresszorok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Többfokozatú dugattyús kompresszorok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 fontScale="92500"/>
          </a:bodyPr>
          <a:lstStyle/>
          <a:p>
            <a:r>
              <a:rPr lang="hu-HU" dirty="0" smtClean="0"/>
              <a:t>A komprimált gáz egyenletesebben áramlik a nyomóvezetéken át, ezért a többhengeres kompresszorok csővezetéke kisebb átmérőjű lehet. </a:t>
            </a:r>
          </a:p>
          <a:p>
            <a:r>
              <a:rPr lang="hu-HU" dirty="0" smtClean="0"/>
              <a:t>A nagynyomású üzemekben két- vagy többfokozatú (lehet akár hat fokozat is) dugattyús kompresszorokat is használnak, melyekben 8…100 </a:t>
            </a:r>
            <a:r>
              <a:rPr lang="hu-HU" dirty="0" err="1" smtClean="0"/>
              <a:t>MPa</a:t>
            </a:r>
            <a:r>
              <a:rPr lang="hu-HU" dirty="0" smtClean="0"/>
              <a:t> nyomás is előállítható. </a:t>
            </a:r>
          </a:p>
          <a:p>
            <a:r>
              <a:rPr lang="hu-HU" dirty="0" smtClean="0"/>
              <a:t>A következő dián kétfokozatú, az azutánin pedig háromfokozatú kompresszorok vázlatai láthatók.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251520" y="1886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  <p:sp>
        <p:nvSpPr>
          <p:cNvPr id="5" name="Téglalap 4"/>
          <p:cNvSpPr/>
          <p:nvPr/>
        </p:nvSpPr>
        <p:spPr>
          <a:xfrm>
            <a:off x="467544" y="1196752"/>
            <a:ext cx="842493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hu-HU" sz="2800" dirty="0" smtClean="0"/>
              <a:t>A </a:t>
            </a:r>
            <a:r>
              <a:rPr lang="hu-HU" sz="2800" b="1" dirty="0" err="1" smtClean="0"/>
              <a:t>csúszólapátos</a:t>
            </a:r>
            <a:r>
              <a:rPr lang="hu-HU" sz="2800" b="1" dirty="0" smtClean="0"/>
              <a:t> kompresszor</a:t>
            </a:r>
            <a:r>
              <a:rPr lang="hu-HU" sz="2800" dirty="0" smtClean="0"/>
              <a:t> a kis nyomásokon versenytársa a dugattyús kompresszornak.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hu-HU" sz="2800" dirty="0" smtClean="0"/>
              <a:t>A gépnek nincsenek lengő tömegei, ezért nagy fordulatszámmal járatható és így közvetlenül összekapcsolható villamos motorral.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hu-HU" sz="2800" dirty="0" smtClean="0"/>
              <a:t>A nagy fordulatszám miatt a gép mérete és saját tömege kicsi.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hu-HU" sz="2800" dirty="0" smtClean="0"/>
              <a:t>Nincs szívószelepe, sőt legtöbb esetben nyomószelepe sem.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hu-HU" sz="2800" dirty="0" smtClean="0"/>
              <a:t>A mechanikus és a </a:t>
            </a:r>
            <a:r>
              <a:rPr lang="hu-HU" sz="2800" dirty="0" err="1" smtClean="0"/>
              <a:t>volumetrikus</a:t>
            </a:r>
            <a:r>
              <a:rPr lang="hu-HU" sz="2800" dirty="0" smtClean="0"/>
              <a:t> hatásfoka rosszabb, mint a dugattyús gépeké, végnyomása korlátozott.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467544" y="1268760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dirty="0" smtClean="0"/>
              <a:t>A forgórész az álló házhoz képest excentrikusan ágyazott.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/>
              <a:t>A forgórész radiális, olykor ferde irányban bemunkált hornyaiban </a:t>
            </a:r>
            <a:r>
              <a:rPr lang="hu-HU" sz="2800" dirty="0" err="1" smtClean="0"/>
              <a:t>csúszólapátok</a:t>
            </a:r>
            <a:r>
              <a:rPr lang="hu-HU" sz="2800" dirty="0" smtClean="0"/>
              <a:t> (lamellák) helyezkednek el, amelyek forgás közben a ráható erők következtében a ház külső falán csúsznak.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/>
              <a:t>Amikor a cellák a szívónyílás előtt haladnak el, a cellák térfogatának növekedése következtében azok megtelnek a szívócsonkból érkező gázzal. 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/>
              <a:t>A forgórész továbbfordulása során elkezdődik a kompresszió. 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/>
              <a:t>Az összesűrített gázt a lapátok a nyomótérbe szorítják.</a:t>
            </a:r>
            <a:endParaRPr lang="hu-HU" sz="2800" dirty="0"/>
          </a:p>
        </p:txBody>
      </p:sp>
      <p:sp>
        <p:nvSpPr>
          <p:cNvPr id="4" name="Téglalap 3"/>
          <p:cNvSpPr/>
          <p:nvPr/>
        </p:nvSpPr>
        <p:spPr>
          <a:xfrm>
            <a:off x="251520" y="3600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pic>
        <p:nvPicPr>
          <p:cNvPr id="3" name="Picture 2" descr="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988840"/>
            <a:ext cx="521245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ájl:Rotary van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788024" y="1988840"/>
            <a:ext cx="4666977" cy="3312368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251520" y="3600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  <p:sp>
        <p:nvSpPr>
          <p:cNvPr id="7" name="Lekerekített téglalap 6"/>
          <p:cNvSpPr/>
          <p:nvPr/>
        </p:nvSpPr>
        <p:spPr>
          <a:xfrm>
            <a:off x="2627784" y="5373216"/>
            <a:ext cx="367240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Csúszólapátos</a:t>
            </a:r>
            <a:r>
              <a:rPr lang="hu-HU" dirty="0" smtClean="0"/>
              <a:t> kompresszorok elvi rajza.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611560" y="764704"/>
            <a:ext cx="806489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smtClean="0"/>
              <a:t>csavarkompresszor</a:t>
            </a:r>
            <a:r>
              <a:rPr lang="hu-HU" sz="2400" dirty="0" smtClean="0"/>
              <a:t> a forgódugattyús gépek csoportjába tartozik.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Szerkezeti kivitele hasonló a csavarszivattyúkéhoz.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A csavarkompresszor a gázt a belső munkatérben összesűríti.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Helyszükséglete kicsi, érzéketlen a gáz szennyeződéseivel szemben, a sűrített gáz olajmentes, ezért újabban elterjedten használják ott, ahol a térfogatáram 350…40000 m</a:t>
            </a:r>
            <a:r>
              <a:rPr lang="hu-HU" sz="2400" baseline="30000" dirty="0" smtClean="0"/>
              <a:t>3</a:t>
            </a:r>
            <a:r>
              <a:rPr lang="hu-HU" sz="2400" dirty="0" smtClean="0"/>
              <a:t>/h közötti, a legnagyobb nyomás pedig nem haladja meg a 40 bar-t.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A csavarkompresszor forgó részei egymáshoz, valamint az álló házhoz igen kis réssel illeszkednek.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400" dirty="0" smtClean="0"/>
              <a:t>A forgórész profilkiképzése olyan, hogy annak egy körülfordulása során a kompresszor által szállított gázmennyiség minél nagyobb legyen.</a:t>
            </a:r>
            <a:endParaRPr lang="hu-HU" sz="2400" dirty="0"/>
          </a:p>
        </p:txBody>
      </p:sp>
      <p:sp>
        <p:nvSpPr>
          <p:cNvPr id="5" name="Téglalap 4"/>
          <p:cNvSpPr/>
          <p:nvPr/>
        </p:nvSpPr>
        <p:spPr>
          <a:xfrm>
            <a:off x="251520" y="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pic>
        <p:nvPicPr>
          <p:cNvPr id="60418" name="Picture 2" descr="csavarkompressz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4286250" cy="3686176"/>
          </a:xfrm>
          <a:prstGeom prst="rect">
            <a:avLst/>
          </a:prstGeom>
          <a:noFill/>
        </p:spPr>
      </p:pic>
      <p:sp>
        <p:nvSpPr>
          <p:cNvPr id="4" name="Téglalap 3"/>
          <p:cNvSpPr/>
          <p:nvPr/>
        </p:nvSpPr>
        <p:spPr>
          <a:xfrm>
            <a:off x="5292080" y="1772816"/>
            <a:ext cx="30780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Kardántengely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A rotor külső fogak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Rotor belső fogak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Belépő karima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Kipufogó Karima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Csapágyfedél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Rögzítés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Hármas tengelytömítés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smtClean="0"/>
              <a:t>Csapágyak</a:t>
            </a:r>
            <a:endParaRPr lang="hu-HU" sz="2400" dirty="0"/>
          </a:p>
        </p:txBody>
      </p:sp>
      <p:sp>
        <p:nvSpPr>
          <p:cNvPr id="6" name="Téglalap 5"/>
          <p:cNvSpPr/>
          <p:nvPr/>
        </p:nvSpPr>
        <p:spPr>
          <a:xfrm>
            <a:off x="251520" y="3600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  <p:sp>
        <p:nvSpPr>
          <p:cNvPr id="7" name="Lekerekített téglalap feliratnak 6"/>
          <p:cNvSpPr/>
          <p:nvPr/>
        </p:nvSpPr>
        <p:spPr>
          <a:xfrm>
            <a:off x="323528" y="5517232"/>
            <a:ext cx="3096344" cy="936104"/>
          </a:xfrm>
          <a:prstGeom prst="wedgeRoundRectCallout">
            <a:avLst>
              <a:gd name="adj1" fmla="val 33382"/>
              <a:gd name="adj2" fmla="val -83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/>
              <a:t>Csavarkompresszor</a:t>
            </a:r>
            <a:endParaRPr lang="hu-H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pic>
        <p:nvPicPr>
          <p:cNvPr id="68610" name="Picture 2" descr="http://upload.wikimedia.org/wikipedia/commons/3/31/Two_moving_spirals_scroll_pump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700808"/>
            <a:ext cx="3384376" cy="3235380"/>
          </a:xfrm>
          <a:prstGeom prst="rect">
            <a:avLst/>
          </a:prstGeom>
          <a:noFill/>
        </p:spPr>
      </p:pic>
      <p:pic>
        <p:nvPicPr>
          <p:cNvPr id="68612" name="Picture 4" descr="http://ahturbo.com/userfiles/image/Mechanikus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464496" cy="3781908"/>
          </a:xfrm>
          <a:prstGeom prst="rect">
            <a:avLst/>
          </a:prstGeom>
          <a:noFill/>
        </p:spPr>
      </p:pic>
      <p:sp>
        <p:nvSpPr>
          <p:cNvPr id="6" name="Lekerekített téglalap feliratnak 5"/>
          <p:cNvSpPr/>
          <p:nvPr/>
        </p:nvSpPr>
        <p:spPr>
          <a:xfrm>
            <a:off x="683568" y="5301208"/>
            <a:ext cx="3168352" cy="1080120"/>
          </a:xfrm>
          <a:prstGeom prst="wedgeRoundRectCallout">
            <a:avLst>
              <a:gd name="adj1" fmla="val -7910"/>
              <a:gd name="adj2" fmla="val -84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Mechanikus </a:t>
            </a:r>
            <a:r>
              <a:rPr lang="hu-HU" dirty="0" err="1" smtClean="0"/>
              <a:t>turbo-feltöltésű</a:t>
            </a:r>
            <a:r>
              <a:rPr lang="hu-HU" dirty="0" smtClean="0"/>
              <a:t> gépkocsiknál alkalmazott </a:t>
            </a:r>
            <a:r>
              <a:rPr lang="hu-HU" b="1" dirty="0" smtClean="0"/>
              <a:t>spirálkompresszor.</a:t>
            </a:r>
            <a:endParaRPr lang="hu-HU" b="1" dirty="0"/>
          </a:p>
        </p:txBody>
      </p:sp>
      <p:sp>
        <p:nvSpPr>
          <p:cNvPr id="7" name="Lekerekített téglalap feliratnak 6"/>
          <p:cNvSpPr/>
          <p:nvPr/>
        </p:nvSpPr>
        <p:spPr>
          <a:xfrm>
            <a:off x="5292080" y="5229200"/>
            <a:ext cx="3168352" cy="720080"/>
          </a:xfrm>
          <a:prstGeom prst="wedgeRoundRectCallout">
            <a:avLst>
              <a:gd name="adj1" fmla="val 8890"/>
              <a:gd name="adj2" fmla="val -967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 </a:t>
            </a:r>
            <a:r>
              <a:rPr lang="hu-HU" b="1" dirty="0" smtClean="0"/>
              <a:t>spirálkompresszor</a:t>
            </a:r>
            <a:r>
              <a:rPr lang="hu-HU" dirty="0" smtClean="0"/>
              <a:t> működési elve.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251520" y="3600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Egyéb kompresszorok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467544" y="126876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A </a:t>
            </a:r>
            <a:r>
              <a:rPr lang="hu-HU" sz="2800" b="1" dirty="0" err="1" smtClean="0"/>
              <a:t>Roots-fúvónak</a:t>
            </a:r>
            <a:r>
              <a:rPr lang="hu-HU" sz="2800" dirty="0" smtClean="0"/>
              <a:t> két „piskóta” alakú ún. forgódugattyúja van.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Ezzel a forgódugattyúk egymással és az álló házzal nem érintkeznek, köztük a szerkezettől függő nagyságú rés van.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A két forgódugattyú együttforgásáról fogaskerékpár gondoskodik (56. ábra).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A ház, a forgódugattyú profilképzése sokféle lehet.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Gyakori az </a:t>
            </a:r>
            <a:r>
              <a:rPr lang="hu-HU" sz="2800" dirty="0" err="1" smtClean="0"/>
              <a:t>evolvens-</a:t>
            </a:r>
            <a:r>
              <a:rPr lang="hu-HU" sz="2800" dirty="0" smtClean="0"/>
              <a:t> és a körívdarabokból összetett görbe.</a:t>
            </a: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hu-HU" sz="4400" dirty="0" err="1" smtClean="0"/>
              <a:t>Roots-fúvó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3" name="Téglalap 2"/>
          <p:cNvSpPr/>
          <p:nvPr/>
        </p:nvSpPr>
        <p:spPr>
          <a:xfrm>
            <a:off x="539552" y="1340768"/>
            <a:ext cx="842493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A </a:t>
            </a:r>
            <a:r>
              <a:rPr lang="hu-HU" sz="2800" dirty="0" err="1" smtClean="0"/>
              <a:t>Roots-fúvó</a:t>
            </a:r>
            <a:r>
              <a:rPr lang="hu-HU" sz="2800" dirty="0" smtClean="0"/>
              <a:t> előnye, hogy nagy fordulattal járhat, kicsi a saját tömege, helyszükséglete és meghibásodási lehetősége.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Hátránya, hogy egész nyomólökete teljes ellennyomás ellen dolgozik, amely a megvalósítható nyomás nagyságát jelentősen csökkenti.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Hatásfoka a nagy résveszteség ellenére is jó (70-80%). 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hu-HU" sz="2800" dirty="0" smtClean="0"/>
              <a:t>A turbófúvó összenyomható közeget kisebb nyomású térből számottevően nagyobb nyomásúba szállító hűtés nélküli áramlástechnikai gép.</a:t>
            </a:r>
            <a:endParaRPr lang="hu-HU" sz="2800" dirty="0"/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hu-HU" sz="4400" dirty="0" err="1" smtClean="0"/>
              <a:t>Roots-fúvó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pic>
        <p:nvPicPr>
          <p:cNvPr id="69634" name="Picture 2" descr="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416412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 descr="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348880"/>
            <a:ext cx="463784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hu-HU" sz="4400" dirty="0" err="1" smtClean="0"/>
              <a:t>Roots-fúvó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872208"/>
          </a:xfrm>
        </p:spPr>
        <p:txBody>
          <a:bodyPr>
            <a:normAutofit/>
          </a:bodyPr>
          <a:lstStyle/>
          <a:p>
            <a:r>
              <a:rPr lang="hu-HU" dirty="0" smtClean="0"/>
              <a:t>Ventilátorok</a:t>
            </a:r>
            <a:r>
              <a:rPr lang="hu-HU" b="1" dirty="0" smtClean="0"/>
              <a:t/>
            </a:r>
            <a:br>
              <a:rPr lang="hu-HU" b="1" dirty="0" smtClean="0"/>
            </a:br>
            <a:endParaRPr lang="hu-HU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Debreceni Egyetem Műszaki Kar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Ventilátorok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124744"/>
            <a:ext cx="8280920" cy="4896544"/>
          </a:xfrm>
        </p:spPr>
        <p:txBody>
          <a:bodyPr>
            <a:noAutofit/>
          </a:bodyPr>
          <a:lstStyle/>
          <a:p>
            <a:pPr marL="0" indent="0" algn="just"/>
            <a:r>
              <a:rPr lang="hu-HU" sz="2600" dirty="0" smtClean="0"/>
              <a:t>A ventilátorok a levegőt vagy más légnemű közeget általában kisebb nyomású térből nagyobb nyomású térbe szállítják, eközben sebességét általában megnövelik. </a:t>
            </a:r>
          </a:p>
          <a:p>
            <a:pPr marL="0" indent="0" algn="just"/>
            <a:r>
              <a:rPr lang="hu-HU" sz="2600" dirty="0" smtClean="0"/>
              <a:t>A ventilátorok a hajtásukra fordított teljesítmény árán tehát egyrészt nyomáskülönbség ellenében végeznek munkát, másrészt megnövelik a szállított levegő mozgási energiáját. </a:t>
            </a:r>
          </a:p>
          <a:p>
            <a:pPr marL="0" indent="0" algn="just"/>
            <a:r>
              <a:rPr lang="hu-HU" sz="2600" dirty="0" smtClean="0"/>
              <a:t>Vannak esetek, amelyekben a nagyobb sebességű levegősugár előállítása a ventilátor alkalmazásának egyedüli célja, vagy a nagyobb nyomású térbe történő légszállítás mellett a mozgási energia növelése előnyös, mégis a ventilátorok túlnyomó részénél a levegő mozgási energiájának megnövelése nem gazdaságos.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Ventilátorok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Csak a levegő sebességének növelését célozzák azok az asztali vagy mennyezeti ventilátorok, amelyek a nyári melegben az emberi test hőátadásának javításával teszik kellemesebbé a közérzetet. </a:t>
            </a:r>
          </a:p>
          <a:p>
            <a:r>
              <a:rPr lang="hu-HU" dirty="0" smtClean="0"/>
              <a:t>Ezeknél a nyomáskülönbség ellenében végzett munka zérus, illetve pontosan nem is határozható meg. </a:t>
            </a:r>
          </a:p>
          <a:p>
            <a:r>
              <a:rPr lang="hu-HU" dirty="0" smtClean="0"/>
              <a:t>A jobb hőátadás követelménye felmerülhet az ipari hűtés, illetve szárítás esetében is, de ezeknél a </a:t>
            </a:r>
            <a:r>
              <a:rPr lang="hu-HU" dirty="0" err="1" smtClean="0"/>
              <a:t>hőátadó</a:t>
            </a:r>
            <a:r>
              <a:rPr lang="hu-HU" dirty="0" smtClean="0"/>
              <a:t> elem ellenállásának legyőzéséhez rendszerint már nyomáskülönbség ellenében végzett munkára is szükség van. 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5184576"/>
          </a:xfrm>
        </p:spPr>
        <p:txBody>
          <a:bodyPr>
            <a:normAutofit lnSpcReduction="10000"/>
          </a:bodyPr>
          <a:lstStyle/>
          <a:p>
            <a:pPr marL="0" indent="0" algn="just"/>
            <a:r>
              <a:rPr lang="hu-HU" dirty="0" smtClean="0"/>
              <a:t> Végül hasznosnak minősül a kifúvó sebesség minden olyan ventilátornál, amely a levegőt csővezetékbe szállítja mindaddig, amíg az nem haladja meg a csővezetékben egyébként is szükséges sebességet. </a:t>
            </a:r>
          </a:p>
          <a:p>
            <a:pPr marL="0" indent="0" algn="just"/>
            <a:r>
              <a:rPr lang="hu-HU" dirty="0" smtClean="0"/>
              <a:t> Áramlási és szerkezeti szempontból a ventilátorok két fő típusát különböztetik meg: </a:t>
            </a:r>
          </a:p>
          <a:p>
            <a:pPr marL="0" indent="0" algn="just">
              <a:buNone/>
            </a:pPr>
            <a:r>
              <a:rPr lang="hu-HU" dirty="0" smtClean="0"/>
              <a:t>	- a radiális átömlésű vagy centrifugális 			   ventilátort  </a:t>
            </a:r>
          </a:p>
          <a:p>
            <a:pPr marL="0" indent="0" algn="just">
              <a:buNone/>
            </a:pPr>
            <a:r>
              <a:rPr lang="hu-HU" dirty="0" smtClean="0"/>
              <a:t>	- az axiális átömlésű ventilátort. 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u-HU" dirty="0" smtClean="0"/>
              <a:t>Ventilátorok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323528" y="4149080"/>
            <a:ext cx="4232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A radiális ventilátor elvi vázlata </a:t>
            </a:r>
          </a:p>
        </p:txBody>
      </p:sp>
      <p:pic>
        <p:nvPicPr>
          <p:cNvPr id="8" name="Kép 7" descr="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7576" y="692696"/>
            <a:ext cx="3816424" cy="3287473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4919061" y="4117628"/>
            <a:ext cx="4224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002060"/>
                </a:solidFill>
              </a:rPr>
              <a:t>Az axiális ventilátor elvi vázlata </a:t>
            </a:r>
            <a:endParaRPr lang="hu-HU" sz="2400" b="1" dirty="0">
              <a:solidFill>
                <a:srgbClr val="002060"/>
              </a:solidFill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6300192" y="4549676"/>
            <a:ext cx="2592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/>
              <a:t>1- ház; </a:t>
            </a:r>
          </a:p>
          <a:p>
            <a:r>
              <a:rPr lang="hu-HU" sz="2400" dirty="0" smtClean="0"/>
              <a:t>2- szívócsonk; </a:t>
            </a:r>
          </a:p>
          <a:p>
            <a:r>
              <a:rPr lang="hu-HU" sz="2400" dirty="0" smtClean="0"/>
              <a:t>3- vezetőlapátozás; </a:t>
            </a:r>
          </a:p>
          <a:p>
            <a:r>
              <a:rPr lang="hu-HU" sz="2400" dirty="0" smtClean="0"/>
              <a:t>4- járókerék; </a:t>
            </a:r>
          </a:p>
          <a:p>
            <a:r>
              <a:rPr lang="hu-HU" sz="2400" dirty="0" smtClean="0"/>
              <a:t>5- nyomócsonk; </a:t>
            </a:r>
          </a:p>
          <a:p>
            <a:r>
              <a:rPr lang="hu-HU" sz="2400" dirty="0" smtClean="0"/>
              <a:t>6- tengely </a:t>
            </a:r>
            <a:endParaRPr lang="hu-HU" sz="2400" dirty="0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Debreceni Egyetem Műszaki Kar</a:t>
            </a:r>
            <a:endParaRPr lang="hu-HU" dirty="0"/>
          </a:p>
        </p:txBody>
      </p:sp>
      <p:sp>
        <p:nvSpPr>
          <p:cNvPr id="12" name="Cím 1"/>
          <p:cNvSpPr txBox="1">
            <a:spLocks/>
          </p:cNvSpPr>
          <p:nvPr/>
        </p:nvSpPr>
        <p:spPr>
          <a:xfrm>
            <a:off x="0" y="188640"/>
            <a:ext cx="8964488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hu-HU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radiális- és az axiális ventilátor felépítése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4880248" cy="250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861048"/>
            <a:ext cx="4526258" cy="3132781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340768"/>
            <a:ext cx="8424936" cy="3528392"/>
          </a:xfrm>
        </p:spPr>
        <p:txBody>
          <a:bodyPr>
            <a:normAutofit fontScale="70000" lnSpcReduction="20000"/>
          </a:bodyPr>
          <a:lstStyle/>
          <a:p>
            <a:pPr marL="0" indent="0" algn="just"/>
            <a:r>
              <a:rPr lang="hu-HU" dirty="0" smtClean="0"/>
              <a:t> Radiális ventilátoroknál a levegő a ventilátor járókerekébe a tengellyel párhuzamos irányból lép be (esetleg már </a:t>
            </a:r>
            <a:r>
              <a:rPr lang="hu-HU" dirty="0" err="1" smtClean="0"/>
              <a:t>perdülettel</a:t>
            </a:r>
            <a:r>
              <a:rPr lang="hu-HU" dirty="0" smtClean="0"/>
              <a:t>), majd a tengelyre merőleges síkba terelődik (52. ábra). </a:t>
            </a:r>
          </a:p>
          <a:p>
            <a:pPr marL="0" indent="0" algn="just"/>
            <a:r>
              <a:rPr lang="hu-HU" dirty="0" smtClean="0"/>
              <a:t> Az elterelődés után a járókerékben az áramlás nem sugárirányban (radiálisan) folytatódik, hanem a tengelyre merőleges síkban a lapátok között különféle hajlású áramvonalat képez. </a:t>
            </a:r>
          </a:p>
          <a:p>
            <a:pPr marL="0" indent="0" algn="just"/>
            <a:r>
              <a:rPr lang="hu-HU" dirty="0" smtClean="0"/>
              <a:t> A járókerékből a palást mentén kilépő levegőt a csigaház tereli tovább és az a nyomócsonkon át a tengelyre közel merőleges irányban lép ki a ventilátorból. </a:t>
            </a:r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u-HU" sz="4400" dirty="0" smtClean="0"/>
              <a:t>A radiális ventilátor működése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Radiális ventilátor hasznos teljesítménye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332037"/>
            <a:ext cx="7920880" cy="3761259"/>
          </a:xfrm>
        </p:spPr>
        <p:txBody>
          <a:bodyPr/>
          <a:lstStyle/>
          <a:p>
            <a:pPr marL="0" indent="0" algn="just">
              <a:buNone/>
            </a:pPr>
            <a:r>
              <a:rPr lang="hu-HU" b="1" dirty="0" smtClean="0"/>
              <a:t>Radiális ventilátornál a hasznos teljesítmény: </a:t>
            </a:r>
          </a:p>
          <a:p>
            <a:pPr marL="0" indent="0" algn="ctr">
              <a:buNone/>
            </a:pPr>
            <a:r>
              <a:rPr lang="hu-HU" b="1" dirty="0" err="1" smtClean="0"/>
              <a:t>P</a:t>
            </a:r>
            <a:r>
              <a:rPr lang="hu-HU" b="1" baseline="-25000" dirty="0" err="1" smtClean="0"/>
              <a:t>h</a:t>
            </a:r>
            <a:r>
              <a:rPr lang="hu-HU" b="1" dirty="0" smtClean="0"/>
              <a:t>=q·(p</a:t>
            </a:r>
            <a:r>
              <a:rPr lang="hu-HU" b="1" baseline="-25000" dirty="0" smtClean="0"/>
              <a:t>1</a:t>
            </a:r>
            <a:r>
              <a:rPr lang="hu-HU" b="1" dirty="0" smtClean="0"/>
              <a:t>-p</a:t>
            </a:r>
            <a:r>
              <a:rPr lang="hu-HU" b="1" baseline="-25000" dirty="0" smtClean="0"/>
              <a:t>2</a:t>
            </a:r>
            <a:r>
              <a:rPr lang="hu-HU" b="1" dirty="0" smtClean="0"/>
              <a:t>)=A·v·(p</a:t>
            </a:r>
            <a:r>
              <a:rPr lang="hu-HU" b="1" baseline="-25000" dirty="0" smtClean="0"/>
              <a:t>1</a:t>
            </a:r>
            <a:r>
              <a:rPr lang="hu-HU" b="1" dirty="0" smtClean="0"/>
              <a:t>-p</a:t>
            </a:r>
            <a:r>
              <a:rPr lang="hu-HU" b="1" baseline="-25000" dirty="0" smtClean="0"/>
              <a:t>2</a:t>
            </a:r>
            <a:r>
              <a:rPr lang="hu-HU" b="1" dirty="0" smtClean="0"/>
              <a:t>)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5" name="Lekerekített téglalap feliratnak 4"/>
          <p:cNvSpPr/>
          <p:nvPr/>
        </p:nvSpPr>
        <p:spPr>
          <a:xfrm>
            <a:off x="3275856" y="3789040"/>
            <a:ext cx="4536504" cy="2520280"/>
          </a:xfrm>
          <a:prstGeom prst="wedgeRoundRectCallout">
            <a:avLst>
              <a:gd name="adj1" fmla="val 77469"/>
              <a:gd name="adj2" fmla="val 516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hu-HU" sz="2000" dirty="0" smtClean="0"/>
              <a:t>q - a térfogatáram,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p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- a szívócsonkban fellépő nyomás,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p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- a nyomócsőben fellépő nyomás,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A - </a:t>
            </a:r>
            <a:r>
              <a:rPr lang="hu-HU" sz="2000" dirty="0" err="1" smtClean="0"/>
              <a:t>a</a:t>
            </a:r>
            <a:r>
              <a:rPr lang="hu-HU" sz="2000" dirty="0" smtClean="0"/>
              <a:t> ventilátor légáramlás céljából szabad keresztmetszete,</a:t>
            </a:r>
          </a:p>
          <a:p>
            <a:pPr>
              <a:buFont typeface="Arial" pitchFamily="34" charset="0"/>
              <a:buChar char="•"/>
            </a:pPr>
            <a:r>
              <a:rPr lang="hu-HU" sz="2000" dirty="0" smtClean="0"/>
              <a:t>v - a ventilátor légsebessége az adott szabad keresztmetszetben.</a:t>
            </a:r>
            <a:endParaRPr lang="hu-H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789040"/>
            <a:ext cx="3816424" cy="328747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hu-HU" dirty="0" smtClean="0"/>
              <a:t>Az axiális ventilátor működése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3384375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Axiális ventilátoroknál a tengelyirányból (esetleg </a:t>
            </a:r>
            <a:r>
              <a:rPr lang="hu-HU" dirty="0" err="1" smtClean="0"/>
              <a:t>perdülettel</a:t>
            </a:r>
            <a:r>
              <a:rPr lang="hu-HU" dirty="0" smtClean="0"/>
              <a:t>) beáramló levegő ugyancsak a tengely irányában (esetleg </a:t>
            </a:r>
            <a:r>
              <a:rPr lang="hu-HU" dirty="0" err="1" smtClean="0"/>
              <a:t>perdülettel</a:t>
            </a:r>
            <a:r>
              <a:rPr lang="hu-HU" dirty="0" smtClean="0"/>
              <a:t>) lép ki a ventilátorból. </a:t>
            </a:r>
          </a:p>
          <a:p>
            <a:r>
              <a:rPr lang="hu-HU" dirty="0" smtClean="0"/>
              <a:t>Az áramvonalak a lapátok között áthaladva, jó közelítéssel a tengellyel koncentrikus hengerfelületeken, csavarvonalakhoz hasonlóan alakulnak ki. </a:t>
            </a:r>
          </a:p>
          <a:p>
            <a:r>
              <a:rPr lang="hu-HU" dirty="0" smtClean="0"/>
              <a:t>A két ventilátortípust külsőleg a csigaház, illetve a csőszerű hengeres burkolat különbözteti meg egymástól.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5088" y="2060848"/>
            <a:ext cx="8208912" cy="16561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800" b="1" dirty="0" smtClean="0"/>
              <a:t>Axiális ventilátornál a hasznos teljesítmény: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059832" y="2780928"/>
          <a:ext cx="2088232" cy="907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3" imgW="888840" imgH="393480" progId="Equation.3">
                  <p:embed/>
                </p:oleObj>
              </mc:Choice>
              <mc:Fallback>
                <p:oleObj name="Equation" r:id="rId3" imgW="8888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780928"/>
                        <a:ext cx="2088232" cy="90701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axiális ventilátor hasznos teljesítménye</a:t>
            </a:r>
            <a:endParaRPr lang="hu-HU" dirty="0"/>
          </a:p>
        </p:txBody>
      </p:sp>
      <p:sp>
        <p:nvSpPr>
          <p:cNvPr id="8" name="Lekerekített téglalap feliratnak 7"/>
          <p:cNvSpPr/>
          <p:nvPr/>
        </p:nvSpPr>
        <p:spPr>
          <a:xfrm>
            <a:off x="3059832" y="4149080"/>
            <a:ext cx="4248472" cy="1872208"/>
          </a:xfrm>
          <a:prstGeom prst="wedgeRoundRectCallout">
            <a:avLst>
              <a:gd name="adj1" fmla="val 63375"/>
              <a:gd name="adj2" fmla="val 404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7800"/>
              </a:spcBef>
              <a:buFont typeface="Arial" pitchFamily="34" charset="0"/>
              <a:buChar char="•"/>
            </a:pPr>
            <a:r>
              <a:rPr lang="hu-HU" sz="2000" dirty="0" smtClean="0"/>
              <a:t> A = </a:t>
            </a:r>
            <a:r>
              <a:rPr lang="hu-HU" sz="2000" dirty="0" err="1" smtClean="0"/>
              <a:t>a</a:t>
            </a:r>
            <a:r>
              <a:rPr lang="hu-HU" sz="2000" dirty="0" smtClean="0"/>
              <a:t> ventilátor légáramlás céljából szabad keresztmetszete,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000" dirty="0" smtClean="0"/>
              <a:t> </a:t>
            </a:r>
            <a:r>
              <a:rPr lang="hu-HU" sz="2000" dirty="0" err="1" smtClean="0"/>
              <a:t>ρ</a:t>
            </a:r>
            <a:r>
              <a:rPr lang="hu-HU" sz="2000" baseline="-25000" dirty="0" err="1" smtClean="0"/>
              <a:t>l</a:t>
            </a:r>
            <a:r>
              <a:rPr lang="hu-HU" sz="2000" dirty="0" smtClean="0"/>
              <a:t> = a levegő sűrűsége,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000" dirty="0" smtClean="0"/>
              <a:t> v = a ventilátor légsebessége az adott szabad keresztmetszetben.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radiális- és az axiális ventilátor bevezetett teljesítménye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marL="0" indent="0" algn="just">
              <a:spcBef>
                <a:spcPts val="600"/>
              </a:spcBef>
              <a:buNone/>
            </a:pPr>
            <a:r>
              <a:rPr lang="hu-HU" b="1" dirty="0" smtClean="0"/>
              <a:t>A bevezetett teljesítmény mind a radiális, mind az axiális ventilátornál: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hu-HU" b="1" dirty="0" smtClean="0"/>
          </a:p>
          <a:p>
            <a:pPr marL="0" indent="0" algn="just">
              <a:spcBef>
                <a:spcPts val="600"/>
              </a:spcBef>
              <a:buNone/>
            </a:pPr>
            <a:endParaRPr lang="hu-HU" b="1" dirty="0" smtClean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3491880" y="3501008"/>
          <a:ext cx="136842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2" name="Equation" r:id="rId3" imgW="609480" imgH="431640" progId="Equation.3">
                  <p:embed/>
                </p:oleObj>
              </mc:Choice>
              <mc:Fallback>
                <p:oleObj name="Equation" r:id="rId3" imgW="6094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501008"/>
                        <a:ext cx="1368425" cy="9604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ekerekített téglalap feliratnak 5"/>
          <p:cNvSpPr/>
          <p:nvPr/>
        </p:nvSpPr>
        <p:spPr>
          <a:xfrm>
            <a:off x="4211960" y="4780309"/>
            <a:ext cx="4248472" cy="576064"/>
          </a:xfrm>
          <a:prstGeom prst="wedgeRoundRectCallout">
            <a:avLst>
              <a:gd name="adj1" fmla="val 61948"/>
              <a:gd name="adj2" fmla="val 527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el-GR" dirty="0" smtClean="0"/>
              <a:t>η</a:t>
            </a:r>
            <a:r>
              <a:rPr lang="hu-HU" baseline="-25000" dirty="0" err="1" smtClean="0"/>
              <a:t>vent</a:t>
            </a:r>
            <a:r>
              <a:rPr lang="hu-HU" dirty="0" smtClean="0"/>
              <a:t> = a ventilátor hatásfoka, </a:t>
            </a:r>
            <a:r>
              <a:rPr lang="el-GR" dirty="0" smtClean="0"/>
              <a:t>η</a:t>
            </a:r>
            <a:r>
              <a:rPr lang="hu-HU" baseline="-25000" dirty="0" err="1" smtClean="0"/>
              <a:t>vent</a:t>
            </a:r>
            <a:r>
              <a:rPr lang="hu-HU" dirty="0" smtClean="0"/>
              <a:t>≈80%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9024" y="2420888"/>
            <a:ext cx="8784976" cy="338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dirty="0" smtClean="0"/>
              <a:t>A két szélső eset között átmeneti, </a:t>
            </a:r>
            <a:r>
              <a:rPr lang="hu-HU" dirty="0" err="1" smtClean="0"/>
              <a:t>félaxiális</a:t>
            </a:r>
            <a:r>
              <a:rPr lang="hu-HU" dirty="0" smtClean="0"/>
              <a:t> megoldás is lehetséges, amelynél az áramvonalak kúpfelületeken vagy ahhoz hasonló forgásfelületeken alakulnak ki.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Debreceni Egyetem Műszaki Kar</a:t>
            </a:r>
            <a:endParaRPr lang="hu-HU"/>
          </a:p>
        </p:txBody>
      </p:sp>
      <p:sp>
        <p:nvSpPr>
          <p:cNvPr id="6" name="Cím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t-BR" sz="4400" dirty="0" smtClean="0"/>
              <a:t>A félaxiális ventilátor</a:t>
            </a:r>
            <a:r>
              <a:rPr lang="hu-HU" sz="4400" dirty="0" smtClean="0"/>
              <a:t> (utóterelő lapátozással)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052736"/>
            <a:ext cx="5832648" cy="3117173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3131840" y="4149080"/>
            <a:ext cx="3240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/>
              <a:t>1- szívócső; </a:t>
            </a:r>
          </a:p>
          <a:p>
            <a:r>
              <a:rPr lang="hu-HU" sz="2400" dirty="0" smtClean="0"/>
              <a:t>2- </a:t>
            </a:r>
            <a:r>
              <a:rPr lang="hu-HU" sz="2400" dirty="0" err="1" smtClean="0"/>
              <a:t>perdület</a:t>
            </a:r>
            <a:r>
              <a:rPr lang="hu-HU" sz="2400" dirty="0" smtClean="0"/>
              <a:t> szabályozó; </a:t>
            </a:r>
          </a:p>
          <a:p>
            <a:r>
              <a:rPr lang="hu-HU" sz="2400" dirty="0" smtClean="0"/>
              <a:t>3- járókerék; </a:t>
            </a:r>
          </a:p>
          <a:p>
            <a:r>
              <a:rPr lang="hu-HU" sz="2400" dirty="0" smtClean="0"/>
              <a:t>4- vezetőkerék; </a:t>
            </a:r>
          </a:p>
          <a:p>
            <a:r>
              <a:rPr lang="hu-HU" sz="2400" dirty="0" smtClean="0"/>
              <a:t>5- nyomócsonk.</a:t>
            </a:r>
            <a:endParaRPr lang="hu-HU" sz="2400" dirty="0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Debreceni Egyetem Műszaki Kar</a:t>
            </a:r>
            <a:endParaRPr lang="hu-HU" dirty="0"/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t-BR" sz="4400" dirty="0" smtClean="0"/>
              <a:t>A félaxiális ventilátor elvi vázlata </a:t>
            </a:r>
            <a:endParaRPr lang="hu-H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1810</Words>
  <Application>Microsoft Office PowerPoint</Application>
  <PresentationFormat>Diavetítés a képernyőre (4:3 oldalarány)</PresentationFormat>
  <Paragraphs>190</Paragraphs>
  <Slides>35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7" baseType="lpstr">
      <vt:lpstr>Office-téma</vt:lpstr>
      <vt:lpstr>Equation</vt:lpstr>
      <vt:lpstr>A légnemű anyagokat szállító gépek </vt:lpstr>
      <vt:lpstr>A légszállító gépek felosztása rendeltetés és  szerkezeti kialakítás szerint </vt:lpstr>
      <vt:lpstr>A légszállító gépek felosztása rendeltetés és  szerkezeti kialakítás szerint </vt:lpstr>
      <vt:lpstr>Légszállító gépek sűrítési foka</vt:lpstr>
      <vt:lpstr>Kompresszorok </vt:lpstr>
      <vt:lpstr>Dugattyús kompresszorok</vt:lpstr>
      <vt:lpstr>Dugattyús kompresszorok</vt:lpstr>
      <vt:lpstr>Kompresszorok levegő-előkészítő egységei</vt:lpstr>
      <vt:lpstr>Kompresszorok levegő-előkészítő egységei</vt:lpstr>
      <vt:lpstr>Egyfokozatú dugattyús kompresszor</vt:lpstr>
      <vt:lpstr>Dugattyús kompresszorok hűtése és töltésfoka</vt:lpstr>
      <vt:lpstr>Dugattyús kompresszorok töltésfokát befolyásoló tényezők és az indikált munka</vt:lpstr>
      <vt:lpstr>Többhengeres dugattyús kompresszorok</vt:lpstr>
      <vt:lpstr>Többfokozatú dugattyús kompresszorok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Ventilátorok </vt:lpstr>
      <vt:lpstr>Ventilátorok</vt:lpstr>
      <vt:lpstr>Ventilátorok</vt:lpstr>
      <vt:lpstr>Ventilátorok</vt:lpstr>
      <vt:lpstr>PowerPoint bemutató</vt:lpstr>
      <vt:lpstr>PowerPoint bemutató</vt:lpstr>
      <vt:lpstr>Radiális ventilátor hasznos teljesítménye</vt:lpstr>
      <vt:lpstr>Az axiális ventilátor működése</vt:lpstr>
      <vt:lpstr>Az axiális ventilátor hasznos teljesítménye</vt:lpstr>
      <vt:lpstr>A radiális- és az axiális ventilátor bevezetett teljesítménye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Általános Géptan</dc:title>
  <dc:creator>Szegedi Ádám</dc:creator>
  <cp:lastModifiedBy>User</cp:lastModifiedBy>
  <cp:revision>61</cp:revision>
  <dcterms:created xsi:type="dcterms:W3CDTF">2013-05-07T09:26:26Z</dcterms:created>
  <dcterms:modified xsi:type="dcterms:W3CDTF">2015-04-13T09:51:55Z</dcterms:modified>
</cp:coreProperties>
</file>